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85" r:id="rId4"/>
    <p:sldId id="257" r:id="rId5"/>
    <p:sldId id="258" r:id="rId6"/>
    <p:sldId id="259" r:id="rId7"/>
    <p:sldId id="263" r:id="rId8"/>
    <p:sldId id="264" r:id="rId9"/>
    <p:sldId id="289" r:id="rId10"/>
    <p:sldId id="294" r:id="rId11"/>
    <p:sldId id="295" r:id="rId12"/>
    <p:sldId id="266" r:id="rId13"/>
    <p:sldId id="267" r:id="rId14"/>
    <p:sldId id="279" r:id="rId15"/>
    <p:sldId id="296" r:id="rId16"/>
    <p:sldId id="297" r:id="rId17"/>
    <p:sldId id="298" r:id="rId18"/>
    <p:sldId id="281" r:id="rId19"/>
    <p:sldId id="291" r:id="rId20"/>
    <p:sldId id="299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2FA71-95C1-486C-97EF-714BBA59ABC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6ADD0ED-FDB4-42C0-ADEE-541910158ECD}">
      <dgm:prSet phldrT="[Texto]"/>
      <dgm:spPr/>
      <dgm:t>
        <a:bodyPr/>
        <a:lstStyle/>
        <a:p>
          <a:r>
            <a:rPr lang="es-AR" dirty="0" smtClean="0"/>
            <a:t>LANGUAGE</a:t>
          </a:r>
          <a:endParaRPr lang="es-AR" dirty="0"/>
        </a:p>
      </dgm:t>
    </dgm:pt>
    <dgm:pt modelId="{BA130AB0-7B2F-4F49-82D1-60B8409F108F}" type="parTrans" cxnId="{ADDE2A21-1253-4D9B-83D2-0EA01CD93909}">
      <dgm:prSet/>
      <dgm:spPr/>
      <dgm:t>
        <a:bodyPr/>
        <a:lstStyle/>
        <a:p>
          <a:endParaRPr lang="es-AR"/>
        </a:p>
      </dgm:t>
    </dgm:pt>
    <dgm:pt modelId="{A8247DD0-09FD-4660-A811-633ED9E65BB9}" type="sibTrans" cxnId="{ADDE2A21-1253-4D9B-83D2-0EA01CD93909}">
      <dgm:prSet/>
      <dgm:spPr/>
      <dgm:t>
        <a:bodyPr/>
        <a:lstStyle/>
        <a:p>
          <a:endParaRPr lang="es-AR"/>
        </a:p>
      </dgm:t>
    </dgm:pt>
    <dgm:pt modelId="{2A42DE6C-E8A3-4A01-BBAA-A0F1C1B0D6C6}">
      <dgm:prSet phldrT="[Texto]"/>
      <dgm:spPr/>
      <dgm:t>
        <a:bodyPr/>
        <a:lstStyle/>
        <a:p>
          <a:r>
            <a:rPr lang="es-AR" dirty="0" smtClean="0"/>
            <a:t>LITERACY</a:t>
          </a:r>
          <a:endParaRPr lang="es-AR" dirty="0"/>
        </a:p>
      </dgm:t>
    </dgm:pt>
    <dgm:pt modelId="{7C23BD3B-093A-408E-A468-6FA4F3EE9084}" type="parTrans" cxnId="{7D5B3B28-473F-45B1-B12C-79D15C29C612}">
      <dgm:prSet/>
      <dgm:spPr/>
      <dgm:t>
        <a:bodyPr/>
        <a:lstStyle/>
        <a:p>
          <a:endParaRPr lang="es-AR"/>
        </a:p>
      </dgm:t>
    </dgm:pt>
    <dgm:pt modelId="{E0FB8CF9-14CD-4951-ACA6-C9F5E55C5746}" type="sibTrans" cxnId="{7D5B3B28-473F-45B1-B12C-79D15C29C612}">
      <dgm:prSet/>
      <dgm:spPr/>
      <dgm:t>
        <a:bodyPr/>
        <a:lstStyle/>
        <a:p>
          <a:endParaRPr lang="es-AR"/>
        </a:p>
      </dgm:t>
    </dgm:pt>
    <dgm:pt modelId="{DD6AAC46-DD2F-4AC6-B9E7-E1D6FE701C30}">
      <dgm:prSet phldrT="[Texto]"/>
      <dgm:spPr/>
      <dgm:t>
        <a:bodyPr/>
        <a:lstStyle/>
        <a:p>
          <a:r>
            <a:rPr lang="es-AR" dirty="0" smtClean="0"/>
            <a:t>THINKING</a:t>
          </a:r>
          <a:endParaRPr lang="es-AR" dirty="0"/>
        </a:p>
      </dgm:t>
    </dgm:pt>
    <dgm:pt modelId="{4AD7B840-D7B5-489A-B335-016CC130063B}" type="parTrans" cxnId="{2C7D6F1E-3AC5-409F-A3BB-FFA6C3F3195B}">
      <dgm:prSet/>
      <dgm:spPr/>
      <dgm:t>
        <a:bodyPr/>
        <a:lstStyle/>
        <a:p>
          <a:endParaRPr lang="es-AR"/>
        </a:p>
      </dgm:t>
    </dgm:pt>
    <dgm:pt modelId="{0B1A039D-9C62-4C38-8386-6DCFEDA254D5}" type="sibTrans" cxnId="{2C7D6F1E-3AC5-409F-A3BB-FFA6C3F3195B}">
      <dgm:prSet/>
      <dgm:spPr/>
      <dgm:t>
        <a:bodyPr/>
        <a:lstStyle/>
        <a:p>
          <a:endParaRPr lang="es-AR"/>
        </a:p>
      </dgm:t>
    </dgm:pt>
    <dgm:pt modelId="{51869292-E5F8-48B6-9DC0-92CF18627B6B}">
      <dgm:prSet phldrT="[Texto]"/>
      <dgm:spPr/>
      <dgm:t>
        <a:bodyPr/>
        <a:lstStyle/>
        <a:p>
          <a:r>
            <a:rPr lang="es-AR" dirty="0" smtClean="0"/>
            <a:t>Structures</a:t>
          </a:r>
          <a:endParaRPr lang="es-AR" dirty="0"/>
        </a:p>
      </dgm:t>
    </dgm:pt>
    <dgm:pt modelId="{4BA8025C-B44D-4270-950A-850B3C48F9E3}" type="sibTrans" cxnId="{C54189B7-BE0F-49F0-ABDE-3976ABB27860}">
      <dgm:prSet/>
      <dgm:spPr/>
      <dgm:t>
        <a:bodyPr/>
        <a:lstStyle/>
        <a:p>
          <a:endParaRPr lang="es-AR"/>
        </a:p>
      </dgm:t>
    </dgm:pt>
    <dgm:pt modelId="{B058CFA9-A5CD-4226-AB61-8DC6BEEEC817}" type="parTrans" cxnId="{C54189B7-BE0F-49F0-ABDE-3976ABB27860}">
      <dgm:prSet/>
      <dgm:spPr/>
      <dgm:t>
        <a:bodyPr/>
        <a:lstStyle/>
        <a:p>
          <a:endParaRPr lang="es-AR"/>
        </a:p>
      </dgm:t>
    </dgm:pt>
    <dgm:pt modelId="{4D345F3A-F457-4FAC-AFE5-B2F7BA299A91}">
      <dgm:prSet phldrT="[Texto]"/>
      <dgm:spPr/>
      <dgm:t>
        <a:bodyPr/>
        <a:lstStyle/>
        <a:p>
          <a:r>
            <a:rPr lang="es-AR" dirty="0" smtClean="0"/>
            <a:t>Vocabulary </a:t>
          </a:r>
          <a:endParaRPr lang="es-AR" dirty="0"/>
        </a:p>
      </dgm:t>
    </dgm:pt>
    <dgm:pt modelId="{3922488B-F9B5-426D-A628-E2A278429CA5}" type="sibTrans" cxnId="{6DF0AD1E-2E25-4082-9EA3-5E5200738519}">
      <dgm:prSet/>
      <dgm:spPr/>
      <dgm:t>
        <a:bodyPr/>
        <a:lstStyle/>
        <a:p>
          <a:endParaRPr lang="es-AR"/>
        </a:p>
      </dgm:t>
    </dgm:pt>
    <dgm:pt modelId="{D2BAE562-B267-4E62-82DF-175A8D32EA64}" type="parTrans" cxnId="{6DF0AD1E-2E25-4082-9EA3-5E5200738519}">
      <dgm:prSet/>
      <dgm:spPr/>
      <dgm:t>
        <a:bodyPr/>
        <a:lstStyle/>
        <a:p>
          <a:endParaRPr lang="es-AR"/>
        </a:p>
      </dgm:t>
    </dgm:pt>
    <dgm:pt modelId="{3CF207E0-6285-4D17-B99D-E84E8FE52459}">
      <dgm:prSet phldrT="[Texto]"/>
      <dgm:spPr/>
      <dgm:t>
        <a:bodyPr/>
        <a:lstStyle/>
        <a:p>
          <a:r>
            <a:rPr lang="es-AR" dirty="0" smtClean="0"/>
            <a:t>Reading, writing, listening and speaking.</a:t>
          </a:r>
          <a:endParaRPr lang="es-AR" dirty="0"/>
        </a:p>
      </dgm:t>
    </dgm:pt>
    <dgm:pt modelId="{A326C653-2931-4ADF-8A15-C332A611656C}" type="parTrans" cxnId="{7FE088B5-2F42-464B-B3BF-65677034C405}">
      <dgm:prSet/>
      <dgm:spPr/>
      <dgm:t>
        <a:bodyPr/>
        <a:lstStyle/>
        <a:p>
          <a:endParaRPr lang="es-AR"/>
        </a:p>
      </dgm:t>
    </dgm:pt>
    <dgm:pt modelId="{23F7A275-118B-49DA-BBCA-5521C8682A4B}" type="sibTrans" cxnId="{7FE088B5-2F42-464B-B3BF-65677034C405}">
      <dgm:prSet/>
      <dgm:spPr/>
      <dgm:t>
        <a:bodyPr/>
        <a:lstStyle/>
        <a:p>
          <a:endParaRPr lang="es-AR"/>
        </a:p>
      </dgm:t>
    </dgm:pt>
    <dgm:pt modelId="{B5CBD37B-3F37-4799-B94A-9C4D8AFFC842}">
      <dgm:prSet phldrT="[Texto]"/>
      <dgm:spPr/>
      <dgm:t>
        <a:bodyPr/>
        <a:lstStyle/>
        <a:p>
          <a:r>
            <a:rPr lang="es-AR" dirty="0" smtClean="0"/>
            <a:t>Literacy strategies </a:t>
          </a:r>
          <a:endParaRPr lang="es-AR" dirty="0"/>
        </a:p>
      </dgm:t>
    </dgm:pt>
    <dgm:pt modelId="{7FF199A6-3ACF-46BD-A361-2741C19E86BB}" type="sibTrans" cxnId="{DD2717AA-326E-4D60-BD86-6EDCA8D4E5E3}">
      <dgm:prSet/>
      <dgm:spPr/>
      <dgm:t>
        <a:bodyPr/>
        <a:lstStyle/>
        <a:p>
          <a:endParaRPr lang="es-AR"/>
        </a:p>
      </dgm:t>
    </dgm:pt>
    <dgm:pt modelId="{3A7B5EDC-6C2E-407F-958D-26DD10B4303B}" type="parTrans" cxnId="{DD2717AA-326E-4D60-BD86-6EDCA8D4E5E3}">
      <dgm:prSet/>
      <dgm:spPr/>
      <dgm:t>
        <a:bodyPr/>
        <a:lstStyle/>
        <a:p>
          <a:endParaRPr lang="es-AR"/>
        </a:p>
      </dgm:t>
    </dgm:pt>
    <dgm:pt modelId="{A9F4D4EB-E2AF-47BF-9B3C-0CC994BA37FE}">
      <dgm:prSet phldrT="[Texto]"/>
      <dgm:spPr/>
      <dgm:t>
        <a:bodyPr/>
        <a:lstStyle/>
        <a:p>
          <a:r>
            <a:rPr lang="es-AR" dirty="0" smtClean="0"/>
            <a:t>Comprehension levels</a:t>
          </a:r>
          <a:endParaRPr lang="es-AR" dirty="0"/>
        </a:p>
      </dgm:t>
    </dgm:pt>
    <dgm:pt modelId="{19C2ABFC-D69B-4EEB-9E83-54A7A404FE2F}" type="sibTrans" cxnId="{068352C7-54C5-47A2-AA10-1990454648A7}">
      <dgm:prSet/>
      <dgm:spPr/>
      <dgm:t>
        <a:bodyPr/>
        <a:lstStyle/>
        <a:p>
          <a:endParaRPr lang="es-AR"/>
        </a:p>
      </dgm:t>
    </dgm:pt>
    <dgm:pt modelId="{068E79E6-C3FD-4561-85ED-E8104FD1F7B0}" type="parTrans" cxnId="{068352C7-54C5-47A2-AA10-1990454648A7}">
      <dgm:prSet/>
      <dgm:spPr/>
      <dgm:t>
        <a:bodyPr/>
        <a:lstStyle/>
        <a:p>
          <a:endParaRPr lang="es-AR"/>
        </a:p>
      </dgm:t>
    </dgm:pt>
    <dgm:pt modelId="{3F35D5F8-7922-44DB-88B6-A9FDB4C08B44}">
      <dgm:prSet phldrT="[Texto]"/>
      <dgm:spPr/>
      <dgm:t>
        <a:bodyPr/>
        <a:lstStyle/>
        <a:p>
          <a:r>
            <a:rPr lang="es-AR" dirty="0" smtClean="0"/>
            <a:t>21st century skills </a:t>
          </a:r>
          <a:endParaRPr lang="es-AR" dirty="0"/>
        </a:p>
      </dgm:t>
    </dgm:pt>
    <dgm:pt modelId="{96ED2C80-3456-46B6-BCEF-AC35C7147633}" type="sibTrans" cxnId="{16BD2731-4017-450D-9488-94E3DD21471F}">
      <dgm:prSet/>
      <dgm:spPr/>
      <dgm:t>
        <a:bodyPr/>
        <a:lstStyle/>
        <a:p>
          <a:endParaRPr lang="es-AR"/>
        </a:p>
      </dgm:t>
    </dgm:pt>
    <dgm:pt modelId="{A68D1AFD-A2EB-4AAA-A7EA-A844D7EEEA47}" type="parTrans" cxnId="{16BD2731-4017-450D-9488-94E3DD21471F}">
      <dgm:prSet/>
      <dgm:spPr/>
      <dgm:t>
        <a:bodyPr/>
        <a:lstStyle/>
        <a:p>
          <a:endParaRPr lang="es-AR"/>
        </a:p>
      </dgm:t>
    </dgm:pt>
    <dgm:pt modelId="{1F643842-0AB9-4A64-8D83-29D298BEE3C9}">
      <dgm:prSet phldrT="[Texto]"/>
      <dgm:spPr/>
      <dgm:t>
        <a:bodyPr/>
        <a:lstStyle/>
        <a:p>
          <a:r>
            <a:rPr lang="es-AR" dirty="0" smtClean="0"/>
            <a:t>Thinking levels – Bloom´s Taxonomy</a:t>
          </a:r>
          <a:endParaRPr lang="es-AR" dirty="0"/>
        </a:p>
      </dgm:t>
    </dgm:pt>
    <dgm:pt modelId="{991781CE-1E3F-4823-BA18-6703010D0FC5}" type="sibTrans" cxnId="{C378556E-DCF6-4ABB-BF63-7E460E146602}">
      <dgm:prSet/>
      <dgm:spPr/>
      <dgm:t>
        <a:bodyPr/>
        <a:lstStyle/>
        <a:p>
          <a:endParaRPr lang="es-AR"/>
        </a:p>
      </dgm:t>
    </dgm:pt>
    <dgm:pt modelId="{FC153668-3158-42BC-B646-586C44E2D8AD}" type="parTrans" cxnId="{C378556E-DCF6-4ABB-BF63-7E460E146602}">
      <dgm:prSet/>
      <dgm:spPr/>
      <dgm:t>
        <a:bodyPr/>
        <a:lstStyle/>
        <a:p>
          <a:endParaRPr lang="es-AR"/>
        </a:p>
      </dgm:t>
    </dgm:pt>
    <dgm:pt modelId="{160A380A-7E3F-4F14-8C62-11CAD0E12C9F}" type="pres">
      <dgm:prSet presAssocID="{2BA2FA71-95C1-486C-97EF-714BBA59AB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C0FF401-AA1A-43C5-B24B-974D05E1EB41}" type="pres">
      <dgm:prSet presAssocID="{76ADD0ED-FDB4-42C0-ADEE-541910158ECD}" presName="composite" presStyleCnt="0"/>
      <dgm:spPr/>
    </dgm:pt>
    <dgm:pt modelId="{4E8A5EEF-F426-448F-8EE7-303E262BFA77}" type="pres">
      <dgm:prSet presAssocID="{76ADD0ED-FDB4-42C0-ADEE-541910158E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EC639D1-2FFF-4018-92C2-4E0B454ACCF0}" type="pres">
      <dgm:prSet presAssocID="{76ADD0ED-FDB4-42C0-ADEE-541910158E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583F42-5A07-4FC0-93E1-F7AC8EF7EA85}" type="pres">
      <dgm:prSet presAssocID="{A8247DD0-09FD-4660-A811-633ED9E65BB9}" presName="sp" presStyleCnt="0"/>
      <dgm:spPr/>
    </dgm:pt>
    <dgm:pt modelId="{4A7FB120-8DE6-42A3-A55C-C342D41509F5}" type="pres">
      <dgm:prSet presAssocID="{2A42DE6C-E8A3-4A01-BBAA-A0F1C1B0D6C6}" presName="composite" presStyleCnt="0"/>
      <dgm:spPr/>
    </dgm:pt>
    <dgm:pt modelId="{815C3F04-7856-4BBE-B376-63998D9EDABE}" type="pres">
      <dgm:prSet presAssocID="{2A42DE6C-E8A3-4A01-BBAA-A0F1C1B0D6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B8E6610-EFBE-4C63-9A85-B73A589340E3}" type="pres">
      <dgm:prSet presAssocID="{2A42DE6C-E8A3-4A01-BBAA-A0F1C1B0D6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CC9FC18-C841-4CE0-948F-9790E16B350C}" type="pres">
      <dgm:prSet presAssocID="{E0FB8CF9-14CD-4951-ACA6-C9F5E55C5746}" presName="sp" presStyleCnt="0"/>
      <dgm:spPr/>
    </dgm:pt>
    <dgm:pt modelId="{DD835C3D-3D75-4932-879E-893C526FF1E8}" type="pres">
      <dgm:prSet presAssocID="{DD6AAC46-DD2F-4AC6-B9E7-E1D6FE701C30}" presName="composite" presStyleCnt="0"/>
      <dgm:spPr/>
    </dgm:pt>
    <dgm:pt modelId="{62A6B892-FBDE-4527-A990-0D1B40DCC47E}" type="pres">
      <dgm:prSet presAssocID="{DD6AAC46-DD2F-4AC6-B9E7-E1D6FE701C3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620007-116E-4B20-882F-66734D696266}" type="pres">
      <dgm:prSet presAssocID="{DD6AAC46-DD2F-4AC6-B9E7-E1D6FE701C3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D2717AA-326E-4D60-BD86-6EDCA8D4E5E3}" srcId="{2A42DE6C-E8A3-4A01-BBAA-A0F1C1B0D6C6}" destId="{B5CBD37B-3F37-4799-B94A-9C4D8AFFC842}" srcOrd="1" destOrd="0" parTransId="{3A7B5EDC-6C2E-407F-958D-26DD10B4303B}" sibTransId="{7FF199A6-3ACF-46BD-A361-2741C19E86BB}"/>
    <dgm:cxn modelId="{ADDE2A21-1253-4D9B-83D2-0EA01CD93909}" srcId="{2BA2FA71-95C1-486C-97EF-714BBA59ABC1}" destId="{76ADD0ED-FDB4-42C0-ADEE-541910158ECD}" srcOrd="0" destOrd="0" parTransId="{BA130AB0-7B2F-4F49-82D1-60B8409F108F}" sibTransId="{A8247DD0-09FD-4660-A811-633ED9E65BB9}"/>
    <dgm:cxn modelId="{9E551645-0C86-4E1F-AB06-CBABFB900C16}" type="presOf" srcId="{2BA2FA71-95C1-486C-97EF-714BBA59ABC1}" destId="{160A380A-7E3F-4F14-8C62-11CAD0E12C9F}" srcOrd="0" destOrd="0" presId="urn:microsoft.com/office/officeart/2005/8/layout/chevron2"/>
    <dgm:cxn modelId="{76E17294-A9E1-4F74-9A26-B27D074D7748}" type="presOf" srcId="{4D345F3A-F457-4FAC-AFE5-B2F7BA299A91}" destId="{6EC639D1-2FFF-4018-92C2-4E0B454ACCF0}" srcOrd="0" destOrd="0" presId="urn:microsoft.com/office/officeart/2005/8/layout/chevron2"/>
    <dgm:cxn modelId="{73BB2F0D-8D22-4548-8F78-6E184106D4B4}" type="presOf" srcId="{3CF207E0-6285-4D17-B99D-E84E8FE52459}" destId="{6EC639D1-2FFF-4018-92C2-4E0B454ACCF0}" srcOrd="0" destOrd="2" presId="urn:microsoft.com/office/officeart/2005/8/layout/chevron2"/>
    <dgm:cxn modelId="{81FF3606-2EE0-4879-AA07-9DA8CECCA91B}" type="presOf" srcId="{B5CBD37B-3F37-4799-B94A-9C4D8AFFC842}" destId="{DB8E6610-EFBE-4C63-9A85-B73A589340E3}" srcOrd="0" destOrd="1" presId="urn:microsoft.com/office/officeart/2005/8/layout/chevron2"/>
    <dgm:cxn modelId="{AEF39692-E371-4025-8C78-CA6A607B43B7}" type="presOf" srcId="{3F35D5F8-7922-44DB-88B6-A9FDB4C08B44}" destId="{5F620007-116E-4B20-882F-66734D696266}" srcOrd="0" destOrd="1" presId="urn:microsoft.com/office/officeart/2005/8/layout/chevron2"/>
    <dgm:cxn modelId="{61063A11-F2A9-4C9E-B055-E0A47B20941E}" type="presOf" srcId="{51869292-E5F8-48B6-9DC0-92CF18627B6B}" destId="{6EC639D1-2FFF-4018-92C2-4E0B454ACCF0}" srcOrd="0" destOrd="1" presId="urn:microsoft.com/office/officeart/2005/8/layout/chevron2"/>
    <dgm:cxn modelId="{7D5B3B28-473F-45B1-B12C-79D15C29C612}" srcId="{2BA2FA71-95C1-486C-97EF-714BBA59ABC1}" destId="{2A42DE6C-E8A3-4A01-BBAA-A0F1C1B0D6C6}" srcOrd="1" destOrd="0" parTransId="{7C23BD3B-093A-408E-A468-6FA4F3EE9084}" sibTransId="{E0FB8CF9-14CD-4951-ACA6-C9F5E55C5746}"/>
    <dgm:cxn modelId="{5B04D2FA-493E-4F20-9E1A-22D1714D0040}" type="presOf" srcId="{1F643842-0AB9-4A64-8D83-29D298BEE3C9}" destId="{5F620007-116E-4B20-882F-66734D696266}" srcOrd="0" destOrd="0" presId="urn:microsoft.com/office/officeart/2005/8/layout/chevron2"/>
    <dgm:cxn modelId="{068352C7-54C5-47A2-AA10-1990454648A7}" srcId="{2A42DE6C-E8A3-4A01-BBAA-A0F1C1B0D6C6}" destId="{A9F4D4EB-E2AF-47BF-9B3C-0CC994BA37FE}" srcOrd="0" destOrd="0" parTransId="{068E79E6-C3FD-4561-85ED-E8104FD1F7B0}" sibTransId="{19C2ABFC-D69B-4EEB-9E83-54A7A404FE2F}"/>
    <dgm:cxn modelId="{883F8E00-E8C4-4692-93A7-68A3076FFC32}" type="presOf" srcId="{76ADD0ED-FDB4-42C0-ADEE-541910158ECD}" destId="{4E8A5EEF-F426-448F-8EE7-303E262BFA77}" srcOrd="0" destOrd="0" presId="urn:microsoft.com/office/officeart/2005/8/layout/chevron2"/>
    <dgm:cxn modelId="{2C7D6F1E-3AC5-409F-A3BB-FFA6C3F3195B}" srcId="{2BA2FA71-95C1-486C-97EF-714BBA59ABC1}" destId="{DD6AAC46-DD2F-4AC6-B9E7-E1D6FE701C30}" srcOrd="2" destOrd="0" parTransId="{4AD7B840-D7B5-489A-B335-016CC130063B}" sibTransId="{0B1A039D-9C62-4C38-8386-6DCFEDA254D5}"/>
    <dgm:cxn modelId="{16BD2731-4017-450D-9488-94E3DD21471F}" srcId="{DD6AAC46-DD2F-4AC6-B9E7-E1D6FE701C30}" destId="{3F35D5F8-7922-44DB-88B6-A9FDB4C08B44}" srcOrd="1" destOrd="0" parTransId="{A68D1AFD-A2EB-4AAA-A7EA-A844D7EEEA47}" sibTransId="{96ED2C80-3456-46B6-BCEF-AC35C7147633}"/>
    <dgm:cxn modelId="{3CDBA88D-5C9E-4499-B195-E87367C9E68B}" type="presOf" srcId="{A9F4D4EB-E2AF-47BF-9B3C-0CC994BA37FE}" destId="{DB8E6610-EFBE-4C63-9A85-B73A589340E3}" srcOrd="0" destOrd="0" presId="urn:microsoft.com/office/officeart/2005/8/layout/chevron2"/>
    <dgm:cxn modelId="{6DF0AD1E-2E25-4082-9EA3-5E5200738519}" srcId="{76ADD0ED-FDB4-42C0-ADEE-541910158ECD}" destId="{4D345F3A-F457-4FAC-AFE5-B2F7BA299A91}" srcOrd="0" destOrd="0" parTransId="{D2BAE562-B267-4E62-82DF-175A8D32EA64}" sibTransId="{3922488B-F9B5-426D-A628-E2A278429CA5}"/>
    <dgm:cxn modelId="{B72AC32C-966C-4748-921C-B1F360E41FAE}" type="presOf" srcId="{DD6AAC46-DD2F-4AC6-B9E7-E1D6FE701C30}" destId="{62A6B892-FBDE-4527-A990-0D1B40DCC47E}" srcOrd="0" destOrd="0" presId="urn:microsoft.com/office/officeart/2005/8/layout/chevron2"/>
    <dgm:cxn modelId="{E4D2561D-031C-4E95-9841-38A5749275A4}" type="presOf" srcId="{2A42DE6C-E8A3-4A01-BBAA-A0F1C1B0D6C6}" destId="{815C3F04-7856-4BBE-B376-63998D9EDABE}" srcOrd="0" destOrd="0" presId="urn:microsoft.com/office/officeart/2005/8/layout/chevron2"/>
    <dgm:cxn modelId="{7FE088B5-2F42-464B-B3BF-65677034C405}" srcId="{76ADD0ED-FDB4-42C0-ADEE-541910158ECD}" destId="{3CF207E0-6285-4D17-B99D-E84E8FE52459}" srcOrd="2" destOrd="0" parTransId="{A326C653-2931-4ADF-8A15-C332A611656C}" sibTransId="{23F7A275-118B-49DA-BBCA-5521C8682A4B}"/>
    <dgm:cxn modelId="{C54189B7-BE0F-49F0-ABDE-3976ABB27860}" srcId="{76ADD0ED-FDB4-42C0-ADEE-541910158ECD}" destId="{51869292-E5F8-48B6-9DC0-92CF18627B6B}" srcOrd="1" destOrd="0" parTransId="{B058CFA9-A5CD-4226-AB61-8DC6BEEEC817}" sibTransId="{4BA8025C-B44D-4270-950A-850B3C48F9E3}"/>
    <dgm:cxn modelId="{C378556E-DCF6-4ABB-BF63-7E460E146602}" srcId="{DD6AAC46-DD2F-4AC6-B9E7-E1D6FE701C30}" destId="{1F643842-0AB9-4A64-8D83-29D298BEE3C9}" srcOrd="0" destOrd="0" parTransId="{FC153668-3158-42BC-B646-586C44E2D8AD}" sibTransId="{991781CE-1E3F-4823-BA18-6703010D0FC5}"/>
    <dgm:cxn modelId="{17D0465B-9324-4F66-B740-41FD284665C8}" type="presParOf" srcId="{160A380A-7E3F-4F14-8C62-11CAD0E12C9F}" destId="{7C0FF401-AA1A-43C5-B24B-974D05E1EB41}" srcOrd="0" destOrd="0" presId="urn:microsoft.com/office/officeart/2005/8/layout/chevron2"/>
    <dgm:cxn modelId="{5D485AF9-304B-4EF7-AFD3-A11472DBB912}" type="presParOf" srcId="{7C0FF401-AA1A-43C5-B24B-974D05E1EB41}" destId="{4E8A5EEF-F426-448F-8EE7-303E262BFA77}" srcOrd="0" destOrd="0" presId="urn:microsoft.com/office/officeart/2005/8/layout/chevron2"/>
    <dgm:cxn modelId="{A21A1B10-732C-48FF-8E03-0F51E5BDCDA8}" type="presParOf" srcId="{7C0FF401-AA1A-43C5-B24B-974D05E1EB41}" destId="{6EC639D1-2FFF-4018-92C2-4E0B454ACCF0}" srcOrd="1" destOrd="0" presId="urn:microsoft.com/office/officeart/2005/8/layout/chevron2"/>
    <dgm:cxn modelId="{6E84898F-FCAE-4D55-8DDA-26E2168A381B}" type="presParOf" srcId="{160A380A-7E3F-4F14-8C62-11CAD0E12C9F}" destId="{D7583F42-5A07-4FC0-93E1-F7AC8EF7EA85}" srcOrd="1" destOrd="0" presId="urn:microsoft.com/office/officeart/2005/8/layout/chevron2"/>
    <dgm:cxn modelId="{08829668-D06E-40B3-A61F-03D76DA733D9}" type="presParOf" srcId="{160A380A-7E3F-4F14-8C62-11CAD0E12C9F}" destId="{4A7FB120-8DE6-42A3-A55C-C342D41509F5}" srcOrd="2" destOrd="0" presId="urn:microsoft.com/office/officeart/2005/8/layout/chevron2"/>
    <dgm:cxn modelId="{05604061-AB56-4EA3-907F-A7FB87749A5C}" type="presParOf" srcId="{4A7FB120-8DE6-42A3-A55C-C342D41509F5}" destId="{815C3F04-7856-4BBE-B376-63998D9EDABE}" srcOrd="0" destOrd="0" presId="urn:microsoft.com/office/officeart/2005/8/layout/chevron2"/>
    <dgm:cxn modelId="{B7AE4E35-4693-4FE5-A142-0A3D30B77193}" type="presParOf" srcId="{4A7FB120-8DE6-42A3-A55C-C342D41509F5}" destId="{DB8E6610-EFBE-4C63-9A85-B73A589340E3}" srcOrd="1" destOrd="0" presId="urn:microsoft.com/office/officeart/2005/8/layout/chevron2"/>
    <dgm:cxn modelId="{611063F9-EE24-4AFA-87CF-858C8A4B82AE}" type="presParOf" srcId="{160A380A-7E3F-4F14-8C62-11CAD0E12C9F}" destId="{2CC9FC18-C841-4CE0-948F-9790E16B350C}" srcOrd="3" destOrd="0" presId="urn:microsoft.com/office/officeart/2005/8/layout/chevron2"/>
    <dgm:cxn modelId="{DB72BAB0-49C6-476B-82D8-B79726996987}" type="presParOf" srcId="{160A380A-7E3F-4F14-8C62-11CAD0E12C9F}" destId="{DD835C3D-3D75-4932-879E-893C526FF1E8}" srcOrd="4" destOrd="0" presId="urn:microsoft.com/office/officeart/2005/8/layout/chevron2"/>
    <dgm:cxn modelId="{FED43B48-2313-450D-A994-B7833D1429FA}" type="presParOf" srcId="{DD835C3D-3D75-4932-879E-893C526FF1E8}" destId="{62A6B892-FBDE-4527-A990-0D1B40DCC47E}" srcOrd="0" destOrd="0" presId="urn:microsoft.com/office/officeart/2005/8/layout/chevron2"/>
    <dgm:cxn modelId="{5BDF0487-D367-4A74-8A49-E48557369260}" type="presParOf" srcId="{DD835C3D-3D75-4932-879E-893C526FF1E8}" destId="{5F620007-116E-4B20-882F-66734D6962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A5EEF-F426-448F-8EE7-303E262BFA77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LANGUAGE</a:t>
          </a:r>
          <a:endParaRPr lang="es-AR" sz="2000" kern="1200" dirty="0"/>
        </a:p>
      </dsp:txBody>
      <dsp:txXfrm rot="-5400000">
        <a:off x="2" y="606378"/>
        <a:ext cx="1209291" cy="518268"/>
      </dsp:txXfrm>
    </dsp:sp>
    <dsp:sp modelId="{6EC639D1-2FFF-4018-92C2-4E0B454ACCF0}">
      <dsp:nvSpPr>
        <dsp:cNvPr id="0" name=""/>
        <dsp:cNvSpPr/>
      </dsp:nvSpPr>
      <dsp:spPr>
        <a:xfrm rot="5400000">
          <a:off x="3853188" y="-2642165"/>
          <a:ext cx="1122913" cy="6410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Vocabulary 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Structures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Reading, writing, listening and speaking.</a:t>
          </a:r>
          <a:endParaRPr lang="es-AR" sz="2100" kern="1200" dirty="0"/>
        </a:p>
      </dsp:txBody>
      <dsp:txXfrm rot="-5400000">
        <a:off x="1209291" y="56548"/>
        <a:ext cx="6355892" cy="1013281"/>
      </dsp:txXfrm>
    </dsp:sp>
    <dsp:sp modelId="{815C3F04-7856-4BBE-B376-63998D9EDABE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LITERACY</a:t>
          </a:r>
          <a:endParaRPr lang="es-AR" sz="2000" kern="1200" dirty="0"/>
        </a:p>
      </dsp:txBody>
      <dsp:txXfrm rot="-5400000">
        <a:off x="2" y="2141166"/>
        <a:ext cx="1209291" cy="518268"/>
      </dsp:txXfrm>
    </dsp:sp>
    <dsp:sp modelId="{DB8E6610-EFBE-4C63-9A85-B73A589340E3}">
      <dsp:nvSpPr>
        <dsp:cNvPr id="0" name=""/>
        <dsp:cNvSpPr/>
      </dsp:nvSpPr>
      <dsp:spPr>
        <a:xfrm rot="5400000">
          <a:off x="3853188" y="-1107377"/>
          <a:ext cx="1122913" cy="6410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Comprehension levels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Literacy strategies </a:t>
          </a:r>
          <a:endParaRPr lang="es-AR" sz="2100" kern="1200" dirty="0"/>
        </a:p>
      </dsp:txBody>
      <dsp:txXfrm rot="-5400000">
        <a:off x="1209291" y="1591336"/>
        <a:ext cx="6355892" cy="1013281"/>
      </dsp:txXfrm>
    </dsp:sp>
    <dsp:sp modelId="{62A6B892-FBDE-4527-A990-0D1B40DCC47E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THINKING</a:t>
          </a:r>
          <a:endParaRPr lang="es-AR" sz="2000" kern="1200" dirty="0"/>
        </a:p>
      </dsp:txBody>
      <dsp:txXfrm rot="-5400000">
        <a:off x="2" y="3675954"/>
        <a:ext cx="1209291" cy="518268"/>
      </dsp:txXfrm>
    </dsp:sp>
    <dsp:sp modelId="{5F620007-116E-4B20-882F-66734D696266}">
      <dsp:nvSpPr>
        <dsp:cNvPr id="0" name=""/>
        <dsp:cNvSpPr/>
      </dsp:nvSpPr>
      <dsp:spPr>
        <a:xfrm rot="5400000">
          <a:off x="3853188" y="427411"/>
          <a:ext cx="1122913" cy="6410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Thinking levels – Bloom´s Taxonomy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21st century skills </a:t>
          </a:r>
          <a:endParaRPr lang="es-AR" sz="2100" kern="1200" dirty="0"/>
        </a:p>
      </dsp:txBody>
      <dsp:txXfrm rot="-5400000">
        <a:off x="1209291" y="3126124"/>
        <a:ext cx="6355892" cy="101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C9707A0-C75B-4DE7-83DD-8CB8BA02D696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5908C7-4596-48C4-96E8-0A0B0034F592}" type="datetimeFigureOut">
              <a:rPr lang="es-AR" smtClean="0"/>
              <a:t>11/04/2016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ernandezluve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ernandezluve@yahoo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2060"/>
                </a:solidFill>
              </a:rPr>
              <a:t>The Teaching of Language through Thinking and Literacy.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By Luciana Fernández</a:t>
            </a:r>
          </a:p>
          <a:p>
            <a:r>
              <a:rPr lang="es-AR" sz="2400" dirty="0" smtClean="0">
                <a:hlinkClick r:id="rId2"/>
              </a:rPr>
              <a:t>fernandezluve@yahoo.com</a:t>
            </a:r>
            <a:endParaRPr lang="es-AR" sz="2400" dirty="0" smtClean="0"/>
          </a:p>
          <a:p>
            <a:endParaRPr lang="es-AR" dirty="0" smtClean="0"/>
          </a:p>
        </p:txBody>
      </p:sp>
      <p:sp>
        <p:nvSpPr>
          <p:cNvPr id="5" name="AutoShape 2" descr="data:image/jpeg;base64,/9j/4AAQSkZJRgABAQAAAQABAAD/2wCEAAkGBxQSEhUUExIWFhQWFRcbGBQYFRQUGxgZFhgXGBoVFBsYHCggGBolHRUWIjEhJSkrLi4uGCEzODQtNygtLi0BCgoKDg0OGxAQGzQmHyQ3LDQtNCwsNCwsLCwsLCwsLTQsLCwvLCwsLCwsLCwsLCwsLCwsLCwsLCwsLCwsLCwsLP/AABEIAKEBOAMBIgACEQEDEQH/xAAcAAEAAwADAQEAAAAAAAAAAAAABQYHAgQIAwH/xABVEAACAQMBBAYGBAoFCAcJAAABAgMABBESBQYhMQcTIkFRYRQyUnGS0RUWU4EXI0JikZOhsdLiM0OCssFUZHKk0+Hj8CQ0NXOiwsMlJkRFY3SDlLP/xAAZAQEAAwEBAAAAAAAAAAAAAAAAAQIDBAX/xAAuEQACAQIEAwcEAwEAAAAAAAAAAQIDEQQSEyEVMVEFFEFTobHhUnGR0SIyYUL/2gAMAwEAAhEDEQA/ANxpSlAKUpQClKUApSlAKUpQClKUApSlAYTtmVr+/kgadxNJdSRRDLGOJI9Xa0gj2O7vJqSTofux/wDMU/Vyf7SoDYw/94Yz/n1z++WvQdbzk42SB58373KuNnQLcPeB8yKmEEkZBYMdWdZ9n9tab0PbVkudmxtK5kZXkTWxLMQrdnUTxJAOM+VWXbs9skYa7MQjDjBm0aQ+Dji3AHGrj767NhNE6AwsjR9xjKlfu08KpKba3BVOlTaLxWsaJI0fXTrGzqSpCaWdsEcR6oHuJrO9h7gy7RjNxb3vVxdY6KHWR2OhsaiQ4588VbenP/qtv/8Ac/8ApS12+g//ALLX/vpv79WTywugV1OiO7Ax9IRkecUn+0qr7oXk9jtpLX0hmHpBhkXU2hwcjOgk4OcEHnwr0TUNa3tj17pG9sLjUdagxiTV36h6xNV1G1uCZrDNu7L9K2neJ1zI3pEaJxbGZAgzgHkM5rc68571300e2rn0capvSoyi41ZdVQqMd/HuqaXNgtMPQ9cg5O0FI8NEv+0qK3/3Dksbb0lbkkKyKyguvrnSCpz4kV3vrPvH/kZ//VP8dRm8Vzt6+h6iezcxllJCwaCSpyMkseGeNXUpeLJL/wBCu1pbjZ5652dopmQOxLMV0owBJ4nGsjj3AVZ96ttCztnlxl/VjT2pG4KPd3nyBqC6Jt3ZbGx0TrplklaQpkNpBCqFJHDOEzw8ar+9+9MD3gV5UVIW0IWPZEhOHmfyXkPcfGs0s0iCg7x7IvbMR3pmclpsmQMx0y+v2hyxkHy4EVvG528CX9pHcLwLDDr7Ei8GX9PLyINVjbW3tkXFk9mb6DSyYVtWSrDisnLmGwazzof3n9DvDbyMOpuG05B7Kyjgjg+DernzXwq0ryQPQlKUrEClKUApSlAKUpQClKUApSlAKUpQClKUApSlAKUpQClKUApSlAedNrC4sNsSSmBmK3MksWVYI4k1YIYDiMP3d4q0T9LF8hw9hGP7Uvyqd3x6SJtnT9VLs/KnJjlE/ZkXxH4rgw717vdg1ZN0N8LbaMeqFsSKBrhbAdPu/KX84cP3Vu3tdoGOb7b+z7Qt1ga2CfjFfKdYxyAwxgj86tO6HdmSW+zUWVCjPJI+hgVYKzcNQPEEgZwfGrDvFtyKyiMszKqDxOCT4KACWPkKzSXpyGo6bElc8CZwpI8SBGcfpqu8laKBY+mfZUs9ijQoztDOrlVBY6dLoSAOJxqB92ao27+995su1WJbJXQs7hmMinLnJGAKlV6cSf8A4D/WP+FV03K39g2iNGOqnHEwsc5HtRtgax48AR4d9TvGNmtgUaLpjuT61nGPvl+VV3dGKe/21HciBgPSOtc6W0IBk+sR7gBz41v20r1II2lkZVRRlmY6QB5msuv+m6NZCsNoZEHJzL1erzC9WSB76J3/AKoGuVhG19lSpvEkpRure9j0tjgcBAf3VKfhy/zD/WP+FVk3N6Ube9fqpU9HlJ7AZtSv5K+BhvzSOPdmoUZRvsC/0r5zSaQScAAZJJxgDvNZjt7pmhhlKQQekKOcgk0KT4J2DqHnwHhms1FvkC4b+bUlgtH9HUtO4KpgZK59aT+yP24rNuj3oyju7dp70Sgs5Eahih0rwLNwzxbOPIZ767A6cv8AMP8AWP8AhVLbudMUE8ojuITbBvVkMnWJnwc6RoHny8cVqozUbJA7f4HNneE/64/KqL0o9HaWKRzWgkMROmQElyrHirggZAPEeRx41vStkAggg8j3EeIrPt8Ola3s5OqiT0mQHt6XComPyS+DlvIDh3nuqsZSbBKdGG8xvrNTJnr4sJLkEFiB2ZP7Q/aGq31St0N9pLyMzyWfUW+cLKZdZc95VdAyo9rPuzxq5owIBByDxBHHI8RVJcwcqUpUAUpSgFKUoBSlKAUpSgFKUoBSlKAUpSgFKUoBSlKAUpSgIveTYEN9A0E65U8Qw9ZG7nQ9xH+6sPghl3eupXkQSOyFLdsELIpILOfZI0qCvP7sGvQlRW8278N9A0E65U8VYesjdzoe4j9vI8KtGVtvAGAbz76ttK3VbkKs0TakZQQrZ4MACTpOD48dIqoRjjUzvduxNs6cxTDIOTHKB2ZF8R4Ed693uwTHbNiDOFJxk866YLoSTmwp4Y2DPEHHgan9i74wQXZnaFVjiRikaLlnkI0qqk8ubEnuxXa+qAzDFGQzzEAHmB3knyAyfurOL3IdlIwysQR4FTgj9INS7NAu22ukV9oQywXKIiucxlM4UjiofPPiB2uHPkKoSCirmrnu9ua0kZlfgoH6ahJRBCbNaJCC6ah4VYbfeO19JhzbxxwqwaRtOs6U7WAO8nGB76iN5dlNbpBIR2JxIU//ABtpOffkH3Gq8xzVmDTto9LbXLSxSQKtpKpTHFpApBBLnODkHkBw86zFkwSM5wSMjvx3iu/sjY0lw4VBxNWabcV1YxqdTrFJIceEalse8nC+81VRUQVqxkRSNS5qwTbdtyERbaJSSAZGyQATgsR4Dn91VFXzVl2Tu6JV1u4RfE1YFzk6ZBFMiQWoNlGoTB7MjKMAMgzpQADgp595Hd0d091dn3M00skiraiTVEGlWIurdoIVPaAUHSTw4jhXQst1rMnU0zFfDHrf7q7V7seHH4uQfurgr4lUnlhz8T08H2c6yzTbS8NuZpu8G3rRbfqo5YuAAVUZMKByAwcAVWd1N9Bbv1UrgwE8DkExk94/N8R99Z/Nsgj8oGujNZ4rmWKTOuXYrtsz1BFIGAZSCpAIIOQQeRB7xXOsP6PN9zZEQTkm2J4HmYSe8fmeI7uY7626KQMAykFSAQQcgg8iD3iuiE1JbHkYjDToStI5UpSrnOKUpQClKUApWewvc3u1doQenTwRWwturWEQj+li1NqLxsTxH7am93tn3MF1Ksl96RB1aaUkMZmR88WYIigIRy51ZqwLPSqz0lbQkt9m3MsLlJEVSrjHAmRB38ORNQG79vNdEL6bteM9XqLyQ28cZ9XgrGDie1wHgDUW2uDRaVxjXAAyTgczzPmazGHeu+gur6VkNzYw3TRuigdbAoVWEkYAGtOJyDxGM8BmiVwahSqPsreb0na6LBcdZaPs0yhVxp6wXATUeGQwBwQeXhVm23sx51UJdTW5ByWi6vLcOTdYjDFGrAkqVmW6Npd3cl6r7Uu1FtdyQppFtxVMYZsxHtce7FaHtWQrBKynDLG5B8CFJBo1YHapWLbD3nVraB7ra+0Y55R6iWwZGbJGmI+jEP3cmPOtC6Nru5l2fC95r68mTUZE6tiBI4QsuBjshe7iMHvzUuLQLPSqNvRc3Em1LWzjupLeJ7eWRjEI9RZTgcXRuHD9tdDfGC62fHDOm0rmQm5gQpILcqVdsMDpiB5edMoNIpSlVBE7z7vQ38DQzrkHirD1kbudD3H9/I15s3n3cm2bc9VOupc5R+0qyoDzBByD3EZyP0E+qaiN6N3Yb+BoZ14Hirj1kbudD3H9h5GrwnlBUOjPauz5IesiR4pIuDpI7yaSwP8ARs3BgRnlg+IFZ90iCxS4kdIWaWVmf13VcseLHHicnAqN3jtLrZRNoezqJYTrkCVeQKezgYBHME+GCYK/2kZkUSDMing/ip5hvPIFXSea5J1bZsMDWmbl74WupLa6jbDMFSRGcjUxACugPLJxkfeO+sxRa7myL8W86TFdZjyyqTga8dkt5AnP3CtmroG69JkFk1skcy5WDtKEZgVAXTjs8+Hd5Vgm0JYmf8TGUTuBYsT5nPL3CpH6zzu7NM3WK/rIeAweHY9moYLx4fdWcItcwWPdnbwtWDlNY711MmR5MvEGt23P2lZTwelQAqDlH6zJYEYLJxODzHEcDXm9rdscqlH3omSCK3gJiji4kj1nckszN5ZPq+A45q1SNwTe9Wz9nxTejWtvI0xYDU0smmPVxGkZ7ZwR5Dz5Vb92+j+Sd19IJW2jx2QcGU+yCOS+J+4eIp+xbuC5uYbm8LRCNcP1as3XFT2dOPUHE59wx5adedKNoq4i1cBwzG4A9wxWMq6j/G+/ibrC1mlJQdvsSh6PbH7N/wBbJ86fg8sfs3/WyfOqRd9JBY8JSB5Kw/cK6h39P2zfof5VyZKXRHSquOX/AFL8s0L8Hlj7D/rZPnXBujiwP9W/62T51QPr4ftm/Q/yp9fD9s36H+VMlLoidbHfVL8suG1OjWyCFkRwR4yyH/GuruvtlbAiB89RngSS3Vk+GfyfLuqsHfrPOVj/AGX+VR95vDFJzY5/0X+VWWRcjKaxNRWnd/e5viOCAQQQRkEcQQe8VyrH9y+kGO3IhmkJhJ4Npf8AFk/d6nj4c616OQMAykEEAgg5BB5EHvFaJp8jlnTlD+yscqUpUlBSlKAqm0dx0kuZbmO7u7eSbR1nUSogfq10qSGQ8h512d3t0I7SaS46+4nmkQIZJ3VyEU5CjSq9/wC6pS82xbxNpluIo2xnS8iIceOGNfSy2lDNnqpo5Mc9Dq+M+OknFWu7A6+8exUvbaS2lLKkgAYoQG4MG4ZBHNfCoFdxWAAG1dpAAYAE8XADuH4qrVdXccYBkkVAzBVLMFyx5KMniTg8K/bq5SJS8jqiDm7MFUZOBkngOJFQm0DlEmlQMk4AGTxJx3nzqO2PsOO2e4dGcm5m61wxBAbSFwmAMDAHPNSanPEcq+VvdxyatDq+hiraWDaWHNWweDDwNQCC2ZuXa21695CpjkkjZGjUgRnUyMXC47LEoORxz4ZOasdfC8vY4V1SyJGucanZUGT3ZY4zwNdH6yWf+WW/6+L+Kp3YOOwd347Rrho2cm5naZ9RU4Z8ZCYAwvDvyfOpK6gEiMhzhlKnHPDDHD9NfpuF0a9S6NOrXkadOM6s8sY45pBMrqGRgysMhlIYEeII4EVAIKPc229ASwdWkhRcKzkawckh1ZQNLgngQBUnsXZ5t4liM8s2ngJJirOR3BmVRqx4nj4k12LS7jlXXFIsiHOGRg4OOBwQcV8L3a9vC2mW4ijYjOl5EQ4ORnDHOMg8fKpuwRe8W6Ud3NHP188E0SMiyQOqHSxBIOpW8P21Gy9HqSFOvv76dEkRxHJNGVLIcjIEYP6DVmstrQTHTFPFIwGSEkRzjxwp5V3anM0BSvhbXkchYRyI5RtLBWVtLDmrYPA+Rr7E4qoP2lfG0uklUPG6uhzh0YMpwcHBHA8QRX2oCH3p3bh2hAYZ14c1cetG3c6HuP7COBrzVvXu5Ns6cwzLnvRwDplX2k8/FeYP3E+ra6G2Nkx3KaZFBwcqxUMVbxGavCeUHnzpC3fFkYByaSBGYfn4w4H9oH9Iqm5zWxb97TmtFKzQpKy+ozqGGljjUpIzjOMishurlpHLtjJ8AFHuAHACtoTckScY48nFX7drdiJYTNMw5cF8ao9oeIq57t77zWsqR9Ws0TsqmFgMksQo6tiOy3EeR/bV3e2wPzeTZjRWUV4BhJJ3TGOAUDsN5ZKSD9FRuwZY27UsSlf73+6vSc9pEyaHjQoPyGVSox5HhXV9EtBw6uAf2I/lXNUqycbR2ZtQlTjO9RXXTkY5Pd2rjAj0+6omazhJ4Nit59HtPYg+GP5V+dRaexB8Mfyrzu6y6nsx7ZppWUH+fgwH6Pj9un0fH7db91Fp7EHwx/KnUWnsQfDH8qnu0vqJ4zS8v1X6MB+j4/bp9Hx+3W/dRaexB8Mfyp1Fp7EHwx/KndpfUOM0vL9V+jAfo+P264PYxjk1eguotPYg+GP5U6i09iD4Y/lTu0vqHGaXl+vwecJYR41dOjvfo2ZFvcNm2J7LczCT/wCn5d3Ota9HtPYg+GP5VC7x7OtimUSIH81U/wABWkKUo73MMR2jRrRyun6/BbI3DAFSCCMgg5BB5EHvFcqzjdren0ZxDKfxJOFb7P8Ak/dWjKwIyDkHka6Txmj9pSlCDKbWSwG29q+nm1A/6J1fpPU/YDV1fW/2c48qnt1JtmHaM4sVXrRbpreExejlNXBV6s41555GattzsyGQ6pIY3bxZFY+7JFc7Wxjiz1caJnnoRVz78DjV3K4KP0yuFt7JmICrtK2ZmPAKAJMsxPIeddXpY3nsptlXUcV5bySMI9KJPE7HEsZOArZPAE/dWjTwK6lXVWU81YBgfeDXUXYtsDkW0II5ERRj/Cily/wHZsh+LT/QX9wrN+j3b9rbS7UWe6ghY7TuSFkljjJGQMgMRkZBGfKtOroybGt2JLW8JJJJJiQkk8SSccTUJ7WB8la0v4uBguoQ3/0501L+kahn9tUPdPYNq+19rRvawNHH6JoQwxlU1RMW0KVwuTzxzrSbW1SMaY0VFznCqFGfHA76/Y7dFZmVFDPjUwUAtjgNR5nHnRStcEZvTEF2fdKqgAWswCgYAAiYAADkPKq3uDvXYx7NtEkvrZHWCMMjTxKykLxDAtkGr4RUedh23+TQ/qo/lRPawKj0Gj/2RD/pzf8A9WqL3rtXl2+ixwW87fRgPV3JIjwLiTtDCN2+QHDvPGtPhiVAFVQqjkoAAHuA5Vx9HTX1mhdenTr0jVpznTnnjPHFTm3bBlW5kRn2ssklva2MtrHKj2keVlk14AkwECvHx4MrN3eIq5dIW8D2tvot1L3dwTHbxjiSxGWfHgi5bwzgHnVhks42cO0aF19Vyqll5+qSMjmf01ye2QsrlFLrnS5UFlzzCnmM1Dld3BjezLg7JuIJ1s7uC1aNIb151jAZy3YuiUkbt6nbOe44HE1sdycxsRxBQ8furlPCrqVdQynmrAMD7weBr9SMABQAFAwFAAAA4YA8KOVwZp0RbzWcGybaOa8t45F63KPPEjDM0hGVZsjIIP31pFpdJKiyRurowyrqwZWHipHAiur9BW3+TQfqo/lXdhhVFCooVRyVQAB7gOVJNN3BzpSlVBE7zbAivoGhlHMHS49ZCR6y/LvrzNvRu7NYTmGcceaOPVkXudP8RzB+4n1fULvbuzDtCAwzDzSQetG3cy/4jkRV4SysHl2yGTip/YiGC5iuWj1rE4YITp1sudPHBwA2DnHdXYi3Pltr1oJ8dgjBU8JFPEMO9QR3Hj3edS22lA7OOXdWWKxagssOfsex2d2dqyUqq/j7/B3drdIssp/otPkJSf8AyVDNvbJ7B+P+Wot4a4dTXGq7PRl2VSvsvVkt9bH9g/H/AC0+tb+wfj/lqJ6mnU012V4VT6e5LfWt/YPx/wAtPrW/sH4/5aiepp1NNdjhVPp7kt9a39g/H/LT61v7B+P+WonqadTTXY4VT6e5LfWt/YPx/wAtPrW/sH4/5aiepp1NNdjhVPp7kt9a39g/H/LT61v7B+P+WonqadTTXY4VT6e53ptvlucX/j/lq4bh9IohZbe4BEBOFkLaurJ5BuHqfu93Kg9VXxmAFWVZ3KVOzKajyPU6sCMjiDyP+IpWJ9GW/wCYHS0uCWhdgsT8WMbMcBPEoSf7Pu5K64u6PAq0nTlY0O930C3U1rHZXM8kAjLmIQ6QJFDL68qnxHLuNdjYW9q3Nw9s1vPbzJGJCkyxjKFtOpSjt31AfVGSfat9NI1zDC6W/VyQXDQdYVjw4bq2yQCO/wA6nNnbsRWTS3MfpFxOYtOZJ2mdlXtCJDIcDJA58PdWjymR+bw7729ncRwShyWCl3VQUgV3CI85JGkFjjv5VZqy+y3Iv5oblp57dHv+1cRvbmVkGMJEriUcIxjGBwPeedWncBbuO3NveIdduxjSbIIniXgkgwSQcDBB48AeZNQ0rbA6lhv6ZwzQbOvZUV2TWotsFkODjMwPOpjdXeSO/jkeNJIzFM8UkcgUMsiY1A6WI/KHfVC2NuHeehS6Lq5tLnr5mSPriIWUuSupUPZ1A+sDkeB5VZNyLRrSylIsp0nLvJJFJKkzTTMB2kl1YIbSBk4xxJ8TLUbbA7u3N+La1uo7aQSFm0a5FUGOHrWKx9e2ezqIOOficCrHNIFUseSgknyAyazC03Dv5racT3Nur32JLhWtmkZWIGlFcTAYjwNOBgEd9WjdOO7Ni9vdoRNEHiWUkETIAVjlBBJ4jGc8eGe+oaXgDrbO39NxGssOzL6SJxlXC22GAJGeM3iDU7u7twXaO3UTQmORo2SZAjZXGSukkMvHGQe41QdhQ3cWzoLKbZl7mLOXguYIiTqZuDLMGx2qsfRrY3UUdz6UJlD3LGFJ5uvdYdK6QW1tjv4Z7ie+paW4JrYm8Ed1Jcxorg20vVOW04ZsZymCeHvxSz3gjkvJ7MK4kgSNmY6dJEgyNODnPjkCqlsn0uxu78/R806XFz1iPHJbgaSoHEO4IP3V3N0LO5baV7eTWr28c0UCosjRMxMYIb+jY8OA/TUWQJ3ereaKwjV5EkkZ30pFEoZ3OCx0gkcAoJJz+8V3dnbUS4t0uIPxiSR60AwCcjOnicBs8ME8DzqmS7E2hdX73geO2EOqG2jmi6/sELruAFkGhnORx46Rggd/23D2Nd7PnmtpAJLWTM0c0aiNIpGY64Qhcsq8iMZA+/gsrAltk772s0U8jloDbEieKYBJIsciwBOQe4gnPLnwr7w70IbF76SGaKJUZwrqgkZFGQwUMcau4Ej7qgd7d1PSNq7PnFsrxDrfSX7OCFUGDrAT28Py4Hlx4VYN+NnyXGz7qGJdUkkLhFyBlscBk8BnzpZbAjbffWSRVdNlXzI6hlbTbcVYZB/pu8GpbdfeKO/hMsaummR42SQKGV0OGB0kjvHI1X9jbdvIbeGI7IuiY4o0JElrglFCkj8by4V2OjDZU1vbTekRmJ5buaUIWViFkIxqKkjPDxo0rAuFKUqoFVHfrfFbJOrjw1ww4LzCA/lv/gO/3VY9q9d1Tej6OtIwpkJCj844BJx4Vltx0aX0js7zQs7HLMXkJJPeexWNaU0rRR6XZ1HDynnxEkkvDr8HV3KiWSSSe4ky2CcsclmPjUbtaDU5I8asEXRxeqMCWD45P4K/fwdXv2sHxyfwVwulUatlPfWLwyqOaqL7dCneg09Bq4/g5vftIPjk/gp+Dm9+0g+OT+Cq6NToa8Qw/mIp3oNPQauP4Ob37SD45P4Kfg5vftIPjk/gpo1Og4hh/MRTvQaeg1cfwc3v2kHxyfwU/Bze/aQfHJ/BTRqdBxDD+Yineg09Bq4/g5vftIPjk/gp+Dm9+0g+OT+CmjU6DiGH8xFO9Bp6DVx/Bze/aQfHJ/BT8HN79pB8cn8FNGp0HEMP5iKd6DXFrPFXP8HN79pB8cn8FdXaG4d1EhZ5oAB+e/7OxTRqdB3/AA/mIol22moiaQsQqgkkgAAEkk8AABzJqT2jatr0B1Y5x2dRyT3DhxNaz0Z9HYtMXN0A1wfUTmIQe/zkPj3ch3muujRa5nk4/tCEtoPY5dGHR8LQC5uVBuWHZTmIQe7zkPee7kO8n9rRaV1pWPBlJyd2KVU979uXCzRWdgEN3IrSMXGpIoUB7TgHm76UH3187fe8zbJnvIwEnhhm6yNhnq54UJZGHPGQDg9xFWysqXClUjdnfxGtpGvsQT28SySjueNwCk8PtK2QMDJDHHeMxmzt9ruSLa0kkaxNaRJJDEy5ZA8UkiibjxbAQkcMEkUysGlUrM92t4rq9ESptW2E0kYYw+gSEodIZl1GYA6eWe/FdrereS4try2tje21ur2peS4lhGkyKdPZUyrp1cSBqOPOmV3sDQqVm2yN75jtG1thfWl7FOs2swRaDF1aFlJKyuOJGOPga+M+/l0mzNo3WIzLbXzwR5U6dAeFQWAPFsSNxyO6pyMGn0ql31ptlImeK7tppAMrF6J1es8OzqM+F99dzejb00MVvDEq+nXTKkaHtKhABllbB4xxjJ/RVbAtFKrG5e8L3Mcsc4Vby1cxzoOAzxKSoD+Q6jI9xqtbjdJLyRwfSKCIXGrqLpRiGQqzIY3yT1cgKnmcEDPDhmcrBplKod7vdPHHtd8ITZMohBU47Uat28HtcW8q7Wz7bassUcnp9sOsRWx6ExxqUNjPX8cZqMoLlSqv0ebdlvLVnn0dYk8sRKKVDdW2A2CTj9NWijVgKUpUAUpSgFK6896ieswz4V1jtmPxoCRpUb9Mx+NPpmPxoLElSo36Zj8afTMfjQWJKlRv0zH40+mY/GgsSVKjfpmPxp9Mx+NBYkqVG/TMfjT6Zj8aCxJUqLbbcY76rm8e96opCmhNia2/vPFbKcnLeHzrG95t7Jrx8AnSTgKM8c8AABUbtjar3D95ycADJJJ5ADvrU+jrcQWwFxcqDORlUPERA/vfz7uVQW5Do63EFsBcXKgzniqHiIge8+L+fdWgUpUlBSlKApqdHlvJLNPeFriaWQtrDSwBI8AJCqxyclA5nnXwXo6WI3aW05it7u2aJ4Cry6ZCGUTqzSZzhuKnn48sXmlWzMFdk3NtpPQ2mQSSWaKqPjGrSoA1jjkBgGAPIj356txuZqO0z1+PpFEX+j/otERiz63bznP5NWylRmYKTYbrbShijij2ugSNFRB6DGcKgCgZMmTwAqQ+qxe7t7qaZZGhtTC6mIASMxBMvrYTjns4PPnVmpU5mCrbJ3Q9EumltJhHbyZMloYg66j+VA2oGHkOzxXy5Yjn6Og1jeWbXBxd3T3HWCPHVlmjYJp1dsAx88jOe6r1SmZgo+0d0tozxNDJtcdW4wdNlGjY/NYSZB4c6+0nR9DNO0t3I9wBHHHCmqSLqkQYPaR8uzHtFjj3VcqUzMFPsdwora7S4s5DCuh0nhPWTCZWxpOp5MoykZzx7uXHPZ3f3Mig2amz59NzGocMWTQG1yPICBqJUjXwIOeGeFWelMzBRtm9HKQ219bekuyXeAGYZeMKulQTn8ZjA8OAx519rbdvacaKibXQKihVHoER4KMD+s8BVzpTMwQW5m7voFuYetMrNLJI0mkJlpDk4UE4H31O0pVW7gVFbS3ltLd+rnuoYnwDoeVEbB5HBOe6q50k7/Js9Oqiw9247KcxGD/WSf4L3+7NYo+yJZI3u7hiS7E6mOWdj3/88q1hTursG+3W/wBs5FJF7A59lZUJP7apW2ekoSEiOWNV8nXP3nNYq1flS6SJRpT71A/1yfGvzrj9Zx9snxr86zelRok3NI+sw+2T41+dPrMPtk+NfnWb0poi5pH1mH2yfGvzp9Zh9snxr86zelNEXNI+sw+2T41+dPrMPtk+NfnWb0poi5pH1mH2yfGvzp9Zh9snxr86zelNEXNI+sw+2T41+dfn1nH2yfGvzrOKU0hc0G43n4cJF+NfnUJcX5lYDWCSQAoYEkk4AAzxJPdVZAJIABJJAAAySTwAAHM+Vbx0V9HAtQt1dqDckZSM8RCD3nxkI5nu5DvNUcEhc7/R1uILYC4uFBuCOynMRA/vfz7uQq/0pVSopSlAKUpQClKUApSlAKUpQClKUApSlAKUpQClKUAqkdJG/qbPTqosPduOynMRg/1knl4L3+7Jr86Sd/02cnVx4e6cdlOYQH+sk8vAd/uya8+ybUdpGldtcrsWaRu0ST3/APPKtacL7sFo2VssEtebQkPaOrDHLyt7vD9nhUdvNvIblsAaY14Kg5AVA3N40hy7lj5mvjqra6JOeaVw1U1UzA50rhqpqpmQOdK4aqaqZkDnSuGqmqmZA50rhqpqpmQOdK4aqaqZkDka/AM8AMknAAGSSeQA7zX4DngOJPIDjk+A8TW69FXRx6Npu7tf+kEZjiPHqQfym8ZP7vvqkpg5dFfRx6KFu7tc3BGY4zxEIPefGU/+HlzzWoUpWDdyBSlKgClKUApSlAKUpQClKUApSlAKUpQClKUApSlAKUpQGF79/wDaFx/pr/cWoKlK38AflKUqpIpSlAKUpQClKUApSlAKUpQClKUBK7q/9ctv++T+8K32lKpIgUpSqg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410320" cy="24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5400" spc="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Where do our students get information from?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14508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03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066087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5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VISUAL LITERACY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VISUALS</a:t>
            </a:r>
          </a:p>
          <a:p>
            <a:endParaRPr lang="es-AR" dirty="0"/>
          </a:p>
          <a:p>
            <a:r>
              <a:rPr lang="es-AR" dirty="0" smtClean="0">
                <a:latin typeface="Lucida Grande"/>
              </a:rPr>
              <a:t>Photographs</a:t>
            </a:r>
            <a:r>
              <a:rPr lang="es-AR" dirty="0">
                <a:latin typeface="Lucida Grande"/>
              </a:rPr>
              <a:t>, paintings and drawings, graphic art (including everything from political cartoons to comic books to illustrations in children’s books), films, maps, </a:t>
            </a:r>
            <a:r>
              <a:rPr lang="es-AR" dirty="0" smtClean="0">
                <a:latin typeface="Lucida Grande"/>
              </a:rPr>
              <a:t>videos and </a:t>
            </a:r>
            <a:r>
              <a:rPr lang="es-AR" dirty="0">
                <a:latin typeface="Lucida Grande"/>
              </a:rPr>
              <a:t>various kinds of charts and graphs. 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LITERACY</a:t>
            </a:r>
          </a:p>
          <a:p>
            <a:endParaRPr lang="es-AR" dirty="0"/>
          </a:p>
          <a:p>
            <a:r>
              <a:rPr lang="es-AR" dirty="0" smtClean="0"/>
              <a:t>The ability to COMPREHEND visuals.</a:t>
            </a:r>
          </a:p>
          <a:p>
            <a:r>
              <a:rPr lang="es-AR" dirty="0" smtClean="0"/>
              <a:t>All comprehension levels.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32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Using visuals in the classroom:</a:t>
            </a:r>
            <a:endParaRPr lang="es-AR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63358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7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908721"/>
            <a:ext cx="87820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The Language of Thinking.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AR" sz="7200" dirty="0" smtClean="0">
                <a:solidFill>
                  <a:srgbClr val="00B050"/>
                </a:solidFill>
                <a:latin typeface="AR BLANCA" panose="02000000000000000000" pitchFamily="2" charset="0"/>
              </a:rPr>
              <a:t>Sentence Starters &amp; Language Frames</a:t>
            </a:r>
            <a:endParaRPr lang="es-AR" sz="7200" dirty="0">
              <a:solidFill>
                <a:srgbClr val="00B05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8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52473" cy="259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4954890" cy="38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8" y="116632"/>
            <a:ext cx="2247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97" y="2019075"/>
            <a:ext cx="3522995" cy="22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97" y="4420741"/>
            <a:ext cx="3233715" cy="235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6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6665"/>
            <a:ext cx="7972342" cy="594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534" cy="431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8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So, working with visuals and developing Visual Literacy helps my students: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Use language (vocabulary and structures) in a meaningful context.</a:t>
            </a:r>
          </a:p>
          <a:p>
            <a:r>
              <a:rPr lang="es-AR" dirty="0" smtClean="0"/>
              <a:t>Develop speaking, writing, listening and reading with a strong focus on communication.</a:t>
            </a:r>
          </a:p>
          <a:p>
            <a:r>
              <a:rPr lang="es-AR" dirty="0" smtClean="0"/>
              <a:t>Interact meaningfully with others using the target language.</a:t>
            </a:r>
          </a:p>
          <a:p>
            <a:r>
              <a:rPr lang="es-AR" dirty="0" smtClean="0"/>
              <a:t>Go beyond the literal level and deepen their thinking and understanding.</a:t>
            </a:r>
          </a:p>
          <a:p>
            <a:r>
              <a:rPr lang="es-AR" dirty="0" smtClean="0"/>
              <a:t>Think efficiently about the visuals they are exposed to every day.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50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7632850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Thanks for joining me today!</a:t>
            </a:r>
            <a:endParaRPr lang="es-AR" dirty="0"/>
          </a:p>
        </p:txBody>
      </p:sp>
      <p:sp>
        <p:nvSpPr>
          <p:cNvPr id="8" name="7 Marcador de text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Luciana Fernández</a:t>
            </a:r>
          </a:p>
          <a:p>
            <a:r>
              <a:rPr lang="es-AR" dirty="0" smtClean="0">
                <a:hlinkClick r:id="rId2"/>
              </a:rPr>
              <a:t>fernandezluve@yahoo.com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083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6682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5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Rationale of the presentation: Key words.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LANGUAGE ACQUISITION</a:t>
            </a:r>
          </a:p>
          <a:p>
            <a:r>
              <a:rPr lang="es-AR" dirty="0" smtClean="0"/>
              <a:t>THINKING</a:t>
            </a:r>
          </a:p>
          <a:p>
            <a:r>
              <a:rPr lang="es-AR" dirty="0" smtClean="0"/>
              <a:t>VISUAL LITERACY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550580" cy="37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 LANGUAGE ACQUISITION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36296" cy="54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THINKING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THINKING = COMPREHENSION</a:t>
            </a:r>
          </a:p>
          <a:p>
            <a:r>
              <a:rPr lang="es-AR" dirty="0" smtClean="0"/>
              <a:t>DIFFERENT COMPREHENSION LEVELS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69321"/>
            <a:ext cx="3552056" cy="32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6534"/>
            <a:ext cx="3557389" cy="35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78206" cy="547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COMPREHENSION &amp; THINKING: </a:t>
            </a:r>
            <a:br>
              <a:rPr lang="es-AR" dirty="0" smtClean="0"/>
            </a:br>
            <a:r>
              <a:rPr lang="es-AR" dirty="0" smtClean="0"/>
              <a:t>STRATEGIES – TOP 10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1. MAKING CONNECTIONS</a:t>
            </a:r>
          </a:p>
          <a:p>
            <a:r>
              <a:rPr lang="es-AR" dirty="0" smtClean="0"/>
              <a:t>2. MAKING PREDICTIONS</a:t>
            </a:r>
          </a:p>
          <a:p>
            <a:r>
              <a:rPr lang="es-AR" dirty="0" smtClean="0"/>
              <a:t>3. BEING FLUENT</a:t>
            </a:r>
          </a:p>
          <a:p>
            <a:r>
              <a:rPr lang="es-AR" dirty="0" smtClean="0"/>
              <a:t>4. MAKING INFERENCES AND DRAWING CONCLUSIONS</a:t>
            </a:r>
          </a:p>
          <a:p>
            <a:r>
              <a:rPr lang="es-AR" dirty="0" smtClean="0"/>
              <a:t>5. QUESTIONING</a:t>
            </a:r>
          </a:p>
          <a:p>
            <a:r>
              <a:rPr lang="es-AR" dirty="0" smtClean="0"/>
              <a:t>6. VISUALIZING</a:t>
            </a:r>
          </a:p>
          <a:p>
            <a:r>
              <a:rPr lang="es-AR" dirty="0" smtClean="0"/>
              <a:t>7. SUMMARIZING AND SYNTHESIZING </a:t>
            </a:r>
          </a:p>
          <a:p>
            <a:r>
              <a:rPr lang="es-AR" dirty="0" smtClean="0"/>
              <a:t>8. DECIDING WHAT IS RELEVANT AND WHAT IS NOT</a:t>
            </a:r>
          </a:p>
          <a:p>
            <a:r>
              <a:rPr lang="es-AR" dirty="0" smtClean="0"/>
              <a:t>9. HAVING THE WORDS (VOCABULARY)</a:t>
            </a:r>
          </a:p>
          <a:p>
            <a:r>
              <a:rPr lang="es-AR" dirty="0" smtClean="0"/>
              <a:t>10. SENSING </a:t>
            </a:r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10072"/>
            <a:ext cx="1650198" cy="1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76" y="1196752"/>
            <a:ext cx="3343309" cy="188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Schemata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Knowledge</a:t>
            </a:r>
          </a:p>
          <a:p>
            <a:r>
              <a:rPr lang="es-AR" dirty="0" smtClean="0"/>
              <a:t>Experiences</a:t>
            </a:r>
          </a:p>
          <a:p>
            <a:r>
              <a:rPr lang="es-AR" dirty="0" smtClean="0"/>
              <a:t>Feelings</a:t>
            </a:r>
          </a:p>
          <a:p>
            <a:r>
              <a:rPr lang="es-AR" dirty="0" smtClean="0"/>
              <a:t>Beliefs</a:t>
            </a:r>
          </a:p>
          <a:p>
            <a:r>
              <a:rPr lang="es-AR" dirty="0" smtClean="0"/>
              <a:t>Assumptions</a:t>
            </a:r>
          </a:p>
          <a:p>
            <a:r>
              <a:rPr lang="es-AR" dirty="0" smtClean="0"/>
              <a:t>Memories</a:t>
            </a:r>
          </a:p>
          <a:p>
            <a:pPr marL="109728" indent="0">
              <a:buNone/>
            </a:pPr>
            <a:endParaRPr lang="es-A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83" y="3933056"/>
            <a:ext cx="4333297" cy="21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412</TotalTime>
  <Words>284</Words>
  <Application>Microsoft Office PowerPoint</Application>
  <PresentationFormat>Presentación en pantalla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Adyacencia</vt:lpstr>
      <vt:lpstr>The Teaching of Language through Thinking and Literacy.</vt:lpstr>
      <vt:lpstr>Presentación de PowerPoint</vt:lpstr>
      <vt:lpstr>Presentación de PowerPoint</vt:lpstr>
      <vt:lpstr>Rationale of the presentation: Key words.</vt:lpstr>
      <vt:lpstr>1. LANGUAGE ACQUISITION</vt:lpstr>
      <vt:lpstr>2. THINKING</vt:lpstr>
      <vt:lpstr>Presentación de PowerPoint</vt:lpstr>
      <vt:lpstr>COMPREHENSION &amp; THINKING:  STRATEGIES – TOP 10</vt:lpstr>
      <vt:lpstr>Schemata</vt:lpstr>
      <vt:lpstr>Where do our students get information from?</vt:lpstr>
      <vt:lpstr>Presentación de PowerPoint</vt:lpstr>
      <vt:lpstr>3. VISUAL LITERACY</vt:lpstr>
      <vt:lpstr>Using visuals in the classroom:</vt:lpstr>
      <vt:lpstr>Presentación de PowerPoint</vt:lpstr>
      <vt:lpstr>The Language of Thinking.</vt:lpstr>
      <vt:lpstr>Presentación de PowerPoint</vt:lpstr>
      <vt:lpstr>Presentación de PowerPoint</vt:lpstr>
      <vt:lpstr>Presentación de PowerPoint</vt:lpstr>
      <vt:lpstr>So, working with visuals and developing Visual Literacy helps my students:</vt:lpstr>
      <vt:lpstr>Thanks for joining me today!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LITERACY &amp; LANGUAGE DEVELOPMENT: The power of images to enhance Language Acquisition and Thinking.</dc:title>
  <dc:creator>Luciana y Gaston</dc:creator>
  <cp:lastModifiedBy>Luciana y Gaston</cp:lastModifiedBy>
  <cp:revision>27</cp:revision>
  <dcterms:created xsi:type="dcterms:W3CDTF">2016-01-31T01:53:44Z</dcterms:created>
  <dcterms:modified xsi:type="dcterms:W3CDTF">2016-04-11T04:44:14Z</dcterms:modified>
</cp:coreProperties>
</file>